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3" r:id="rId2"/>
    <p:sldId id="312" r:id="rId3"/>
    <p:sldId id="1502" r:id="rId4"/>
    <p:sldId id="295" r:id="rId5"/>
    <p:sldId id="1505" r:id="rId6"/>
    <p:sldId id="1506" r:id="rId7"/>
    <p:sldId id="1507" r:id="rId8"/>
    <p:sldId id="1504" r:id="rId9"/>
    <p:sldId id="1491" r:id="rId10"/>
    <p:sldId id="1492" r:id="rId11"/>
    <p:sldId id="1523" r:id="rId12"/>
    <p:sldId id="1524" r:id="rId13"/>
    <p:sldId id="1519" r:id="rId14"/>
    <p:sldId id="1525" r:id="rId15"/>
    <p:sldId id="1527" r:id="rId16"/>
    <p:sldId id="1528" r:id="rId17"/>
    <p:sldId id="1529" r:id="rId18"/>
    <p:sldId id="1526" r:id="rId19"/>
    <p:sldId id="287" r:id="rId20"/>
    <p:sldId id="1530" r:id="rId21"/>
    <p:sldId id="1531" r:id="rId22"/>
    <p:sldId id="302" r:id="rId23"/>
    <p:sldId id="28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079"/>
    <a:srgbClr val="FFFFFF"/>
    <a:srgbClr val="9933FF"/>
    <a:srgbClr val="000000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E5FBD-6B10-42CB-BADC-76247E6392D1}" v="20" dt="2022-09-16T08:25:52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90194" autoAdjust="0"/>
  </p:normalViewPr>
  <p:slideViewPr>
    <p:cSldViewPr snapToGrid="0">
      <p:cViewPr varScale="1">
        <p:scale>
          <a:sx n="88" d="100"/>
          <a:sy n="88" d="100"/>
        </p:scale>
        <p:origin x="600" y="9"/>
      </p:cViewPr>
      <p:guideLst/>
    </p:cSldViewPr>
  </p:slideViewPr>
  <p:notesTextViewPr>
    <p:cViewPr>
      <p:scale>
        <a:sx n="1" d="1"/>
        <a:sy n="1" d="1"/>
      </p:scale>
      <p:origin x="0" y="-37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17/09/2022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Cosas que no están en la mochila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9/17/2022 9:02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3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Percept</a:t>
            </a:r>
            <a:r>
              <a:rPr lang="es-ES" dirty="0"/>
              <a:t> es hardware + software: Azure </a:t>
            </a:r>
            <a:r>
              <a:rPr lang="es-ES" dirty="0" err="1"/>
              <a:t>Percept</a:t>
            </a:r>
            <a:r>
              <a:rPr lang="es-ES" dirty="0"/>
              <a:t> DK + </a:t>
            </a:r>
            <a:r>
              <a:rPr lang="es-ES" dirty="0" err="1"/>
              <a:t>Vision</a:t>
            </a:r>
            <a:r>
              <a:rPr lang="es-ES" dirty="0"/>
              <a:t> + Audio + </a:t>
            </a:r>
            <a:r>
              <a:rPr lang="es-ES" dirty="0" err="1"/>
              <a:t>Percept</a:t>
            </a:r>
            <a:r>
              <a:rPr lang="es-ES" dirty="0"/>
              <a:t> Studio</a:t>
            </a:r>
            <a:br>
              <a:rPr lang="es-ES" dirty="0"/>
            </a:br>
            <a:br>
              <a:rPr lang="es-ES" dirty="0"/>
            </a:br>
            <a:r>
              <a:rPr lang="es-ES" dirty="0" err="1"/>
              <a:t>Percept</a:t>
            </a:r>
            <a:r>
              <a:rPr lang="es-ES" dirty="0"/>
              <a:t> DK: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Procesador NXP iMX8m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Módulo de plataforma segura (TPM), versión 2.0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Conectividad por 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Wi</a:t>
            </a: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-Fi y Bluetooth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Unidad de procesamiento de visión (VPU) Intel 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Movidius</a:t>
            </a: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Myriad</a:t>
            </a: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 X (MA2085)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Sensor de cámara RGB</a:t>
            </a:r>
          </a:p>
          <a:p>
            <a:endParaRPr lang="es-ES" dirty="0"/>
          </a:p>
          <a:p>
            <a:r>
              <a:rPr lang="es-ES" dirty="0" err="1"/>
              <a:t>Percept</a:t>
            </a:r>
            <a:r>
              <a:rPr lang="es-ES" dirty="0"/>
              <a:t> Audio: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4 micrófonos MEM (MSM261D3526Z1CM)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Códec XMOS XUF208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SDK del servicio de voz de Azure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ST-</a:t>
            </a:r>
            <a:r>
              <a:rPr lang="es-E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Microelectronics</a:t>
            </a: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 STM32L462CE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USB 2.0 de tipo Micro B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9/17/2022 9:02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Muchas posibles combinaciones tanto en montajes como en combinaciones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9/17/2022 9:02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5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Portal y cargar detector de objetos</a:t>
            </a:r>
          </a:p>
          <a:p>
            <a:endParaRPr lang="es-ES" dirty="0"/>
          </a:p>
          <a:p>
            <a:r>
              <a:rPr lang="es-ES" dirty="0"/>
              <a:t>Repaso a todo el portal</a:t>
            </a:r>
          </a:p>
          <a:p>
            <a:endParaRPr lang="es-ES" dirty="0"/>
          </a:p>
          <a:p>
            <a:r>
              <a:rPr lang="es-E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Punto 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de inicio para crear soluciones y modelos de inteligencia artificial perimetral. Le permite detectar y completar flujos de trabajo guiados que facilitan la integración de hardware compatible con la tecnología de inteligencia artificial perimetral y los potentes servicios en la nube de </a:t>
            </a:r>
            <a:r>
              <a:rPr lang="es-E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y Azure AI.</a:t>
            </a: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688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 Hub PaaS – IoT Central SaaS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Crear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IoT Edge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 Edge version 1.2 does not support Windows containers.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Página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instalación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:4545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Diferencias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Device vs IoT Edge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soporta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contenedores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</a:t>
            </a:r>
            <a:r>
              <a:rPr lang="es-E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Hub es un servicio administrado, hospedado en la nube, que actúa como centro de mensajes para la comunicación entre una aplicación de </a:t>
            </a:r>
            <a:r>
              <a:rPr lang="es-E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y los dispositivos conectados. Puede conectar millones de dispositivos y sus soluciones de back-</a:t>
            </a:r>
            <a:r>
              <a:rPr lang="es-E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end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con confianza y de forma segura. La mayoría de los dispositivos se pueden conectar a un centro de </a:t>
            </a:r>
            <a:r>
              <a:rPr lang="es-E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IoT</a:t>
            </a:r>
            <a:r>
              <a:rPr lang="es-E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185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245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17/09/2022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17/09/2022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6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7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ltraviolet stage with vertical lines">
            <a:extLst>
              <a:ext uri="{FF2B5EF4-FFF2-40B4-BE49-F238E27FC236}">
                <a16:creationId xmlns:a16="http://schemas.microsoft.com/office/drawing/2014/main" id="{4D3D5F9B-0E01-12C8-57FD-38F8713D1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2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15" name="Título 4">
            <a:extLst>
              <a:ext uri="{FF2B5EF4-FFF2-40B4-BE49-F238E27FC236}">
                <a16:creationId xmlns:a16="http://schemas.microsoft.com/office/drawing/2014/main" id="{5153B5F0-3C12-1DE4-F2C8-AAC2D82CD931}"/>
              </a:ext>
            </a:extLst>
          </p:cNvPr>
          <p:cNvSpPr txBox="1">
            <a:spLocks/>
          </p:cNvSpPr>
          <p:nvPr userDrawn="1"/>
        </p:nvSpPr>
        <p:spPr>
          <a:xfrm>
            <a:off x="4844248" y="370812"/>
            <a:ext cx="250350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44AFA8-8CF9-FAC5-2694-E29D5E050671}"/>
              </a:ext>
            </a:extLst>
          </p:cNvPr>
          <p:cNvGrpSpPr/>
          <p:nvPr userDrawn="1"/>
        </p:nvGrpSpPr>
        <p:grpSpPr>
          <a:xfrm>
            <a:off x="2252749" y="1025176"/>
            <a:ext cx="6716684" cy="4391153"/>
            <a:chOff x="2313709" y="822644"/>
            <a:chExt cx="7503622" cy="5031549"/>
          </a:xfrm>
        </p:grpSpPr>
        <p:pic>
          <p:nvPicPr>
            <p:cNvPr id="23" name="Picture 22" descr="Text&#10;&#10;Description automatically generated">
              <a:extLst>
                <a:ext uri="{FF2B5EF4-FFF2-40B4-BE49-F238E27FC236}">
                  <a16:creationId xmlns:a16="http://schemas.microsoft.com/office/drawing/2014/main" id="{623D3110-0EFC-B623-AA8A-916CB1BA3F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705" y="1654732"/>
              <a:ext cx="6935626" cy="4199461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D9AE7030-AE3A-7C6F-9BD8-1FB37C4E0A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709" y="822644"/>
              <a:ext cx="4727001" cy="2118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85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17/09/2022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18" y="1767108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58" y="1767107"/>
            <a:ext cx="2435357" cy="12192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66" y="3104348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91" y="3131035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11" y="2986310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54" y="4581948"/>
            <a:ext cx="2685815" cy="5203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870" y="2257676"/>
            <a:ext cx="2112391" cy="3150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349" y="4418313"/>
            <a:ext cx="2345936" cy="8554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F01FF5F-2C3B-8092-89DC-5AA5FDB12F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21" y="4232540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504116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2031817"/>
            <a:ext cx="11504116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369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8" r:id="rId5"/>
    <p:sldLayoutId id="2147483669" r:id="rId6"/>
    <p:sldLayoutId id="2147483662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nF1QyiF4p0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sparra@encamina.com" TargetMode="External"/><Relationship Id="rId7" Type="http://schemas.openxmlformats.org/officeDocument/2006/relationships/image" Target="../media/image19.png"/><Relationship Id="rId2" Type="http://schemas.openxmlformats.org/officeDocument/2006/relationships/hyperlink" Target="mailto:adiaz@encamina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techcommunity.microsoft.com/t5/internet-of-things-blog/azure-percept-first-look/ba-p/2484867" TargetMode="External"/><Relationship Id="rId7" Type="http://schemas.openxmlformats.org/officeDocument/2006/relationships/hyperlink" Target="https://marketplace.visualstudio.com/items?itemName=vsc-iot.vs17iotedgetoo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Azure-Percept-Devkit-Private-Preview/tree/main/tools" TargetMode="External"/><Relationship Id="rId5" Type="http://schemas.openxmlformats.org/officeDocument/2006/relationships/hyperlink" Target="https://github.com/microsoft/azure-percept-advanced-development" TargetMode="External"/><Relationship Id="rId4" Type="http://schemas.openxmlformats.org/officeDocument/2006/relationships/hyperlink" Target="https://docs.microsoft.com/es-es/azure/azure-percep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s-ES" sz="4400" dirty="0" err="1"/>
              <a:t>IIoT</a:t>
            </a:r>
            <a:r>
              <a:rPr lang="es-ES" sz="4400" dirty="0"/>
              <a:t> Full-</a:t>
            </a:r>
            <a:r>
              <a:rPr lang="es-ES" sz="4400" dirty="0" err="1"/>
              <a:t>Stack</a:t>
            </a:r>
            <a:endParaRPr lang="es-ES" sz="4400" dirty="0"/>
          </a:p>
        </p:txBody>
      </p:sp>
      <p:pic>
        <p:nvPicPr>
          <p:cNvPr id="9" name="Picture 8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CA6E423E-B438-A0C5-34E7-04A2096F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r="2536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0990E-8B69-362E-E1AF-3F937E8A7A5C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1" name="Imagen 8">
              <a:extLst>
                <a:ext uri="{FF2B5EF4-FFF2-40B4-BE49-F238E27FC236}">
                  <a16:creationId xmlns:a16="http://schemas.microsoft.com/office/drawing/2014/main" id="{223068E0-C7BC-E021-4D0E-23524472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2" name="CuadroTexto 9">
              <a:extLst>
                <a:ext uri="{FF2B5EF4-FFF2-40B4-BE49-F238E27FC236}">
                  <a16:creationId xmlns:a16="http://schemas.microsoft.com/office/drawing/2014/main" id="{805D8989-827A-E2D9-3E25-AE30996619A3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Helvetica"/>
                </a:rPr>
                <a:t>17/09/2022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91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7FD90-9DFB-515D-E0E1-16F6102F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CDDFB-C057-E9AD-3997-9C31D3287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4A383D70-F66A-AF74-1059-BB8F4ADC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8" y="-7662"/>
            <a:ext cx="12527696" cy="686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192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32189" y="1226604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B93628-48B5-CD6C-0675-C930B4A0CBB4}"/>
              </a:ext>
            </a:extLst>
          </p:cNvPr>
          <p:cNvSpPr txBox="1">
            <a:spLocks/>
          </p:cNvSpPr>
          <p:nvPr/>
        </p:nvSpPr>
        <p:spPr>
          <a:xfrm>
            <a:off x="532189" y="2084363"/>
            <a:ext cx="6611561" cy="213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Azure</a:t>
            </a:r>
            <a:r>
              <a:rPr lang="es-ES" dirty="0"/>
              <a:t> </a:t>
            </a:r>
            <a:r>
              <a:rPr lang="es-ES" sz="4000" b="1" dirty="0" err="1">
                <a:solidFill>
                  <a:schemeClr val="bg1"/>
                </a:solidFill>
              </a:rPr>
              <a:t>Percept</a:t>
            </a:r>
            <a:r>
              <a:rPr lang="es-ES" dirty="0"/>
              <a:t> </a:t>
            </a:r>
            <a:r>
              <a:rPr lang="es-ES" sz="4000" b="1" dirty="0">
                <a:solidFill>
                  <a:schemeClr val="bg1"/>
                </a:solidFill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2464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B93628-48B5-CD6C-0675-C930B4A0CBB4}"/>
              </a:ext>
            </a:extLst>
          </p:cNvPr>
          <p:cNvSpPr txBox="1">
            <a:spLocks/>
          </p:cNvSpPr>
          <p:nvPr/>
        </p:nvSpPr>
        <p:spPr>
          <a:xfrm>
            <a:off x="532189" y="2084363"/>
            <a:ext cx="6611561" cy="213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Azure</a:t>
            </a:r>
            <a:r>
              <a:rPr lang="es-ES" dirty="0"/>
              <a:t> </a:t>
            </a:r>
            <a:r>
              <a:rPr lang="es-ES" sz="4000" b="1" dirty="0" err="1">
                <a:solidFill>
                  <a:schemeClr val="bg1"/>
                </a:solidFill>
              </a:rPr>
              <a:t>IoT</a:t>
            </a:r>
            <a:r>
              <a:rPr lang="es-ES" sz="4000" b="1" dirty="0">
                <a:solidFill>
                  <a:schemeClr val="bg1"/>
                </a:solidFill>
              </a:rPr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98150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>
            <a:extLst>
              <a:ext uri="{FF2B5EF4-FFF2-40B4-BE49-F238E27FC236}">
                <a16:creationId xmlns:a16="http://schemas.microsoft.com/office/drawing/2014/main" id="{F0C4E852-CE08-E9CE-D402-FCAAD26D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7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B93628-48B5-CD6C-0675-C930B4A0CBB4}"/>
              </a:ext>
            </a:extLst>
          </p:cNvPr>
          <p:cNvSpPr txBox="1">
            <a:spLocks/>
          </p:cNvSpPr>
          <p:nvPr/>
        </p:nvSpPr>
        <p:spPr>
          <a:xfrm>
            <a:off x="532189" y="2084363"/>
            <a:ext cx="6611561" cy="213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424250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>
            <a:extLst>
              <a:ext uri="{FF2B5EF4-FFF2-40B4-BE49-F238E27FC236}">
                <a16:creationId xmlns:a16="http://schemas.microsoft.com/office/drawing/2014/main" id="{B9C8EB5A-777D-C1A6-10D2-6F614695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80474" cy="64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s multimedia en línea 3" title="Azure Percept: AI Volumetric Detection of Fresh Produce in a Grocery Store">
            <a:hlinkClick r:id="" action="ppaction://media"/>
            <a:extLst>
              <a:ext uri="{FF2B5EF4-FFF2-40B4-BE49-F238E27FC236}">
                <a16:creationId xmlns:a16="http://schemas.microsoft.com/office/drawing/2014/main" id="{E4E0441E-9A73-61C6-08CC-7B05CB7C63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8578654" cy="64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r las imágenes de origen">
            <a:extLst>
              <a:ext uri="{FF2B5EF4-FFF2-40B4-BE49-F238E27FC236}">
                <a16:creationId xmlns:a16="http://schemas.microsoft.com/office/drawing/2014/main" id="{209B946D-FE51-483E-EB41-AA95E9FA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271"/>
            <a:ext cx="11048370" cy="548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9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B93628-48B5-CD6C-0675-C930B4A0CBB4}"/>
              </a:ext>
            </a:extLst>
          </p:cNvPr>
          <p:cNvSpPr txBox="1">
            <a:spLocks/>
          </p:cNvSpPr>
          <p:nvPr/>
        </p:nvSpPr>
        <p:spPr>
          <a:xfrm>
            <a:off x="532189" y="2084363"/>
            <a:ext cx="6611561" cy="213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Curiosidades</a:t>
            </a:r>
          </a:p>
        </p:txBody>
      </p:sp>
    </p:spTree>
    <p:extLst>
      <p:ext uri="{BB962C8B-B14F-4D97-AF65-F5344CB8AC3E}">
        <p14:creationId xmlns:p14="http://schemas.microsoft.com/office/powerpoint/2010/main" val="148847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0241" indent="-560241">
              <a:buFontTx/>
              <a:buChar char="-"/>
            </a:pPr>
            <a:r>
              <a:rPr lang="es-ES" sz="4000" dirty="0"/>
              <a:t>¿Dos cámaras?</a:t>
            </a:r>
          </a:p>
          <a:p>
            <a:pPr marL="560241" indent="-560241">
              <a:buFontTx/>
              <a:buChar char="-"/>
            </a:pPr>
            <a:r>
              <a:rPr lang="es-ES" sz="4000" dirty="0"/>
              <a:t>¿Cámaras no oficiales?</a:t>
            </a:r>
            <a:endParaRPr lang="en-US" sz="4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AB15-02ED-4AF5-93DD-A09FDA01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Nosotros</a:t>
            </a:r>
            <a:endParaRPr lang="en-US"/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F87642CD-9731-4982-87EA-FEBBABEEBB13}"/>
              </a:ext>
            </a:extLst>
          </p:cNvPr>
          <p:cNvSpPr txBox="1">
            <a:spLocks/>
          </p:cNvSpPr>
          <p:nvPr/>
        </p:nvSpPr>
        <p:spPr>
          <a:xfrm>
            <a:off x="366295" y="1791797"/>
            <a:ext cx="3684376" cy="683110"/>
          </a:xfrm>
          <a:prstGeom prst="rect">
            <a:avLst/>
          </a:prstGeom>
        </p:spPr>
        <p:txBody>
          <a:bodyPr vert="horz" wrap="square" lIns="169140" tIns="169140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6187" indent="-642618" defTabSz="1015359">
              <a:defRPr/>
            </a:pPr>
            <a:r>
              <a:rPr lang="es-ES" sz="3264" spc="-112"/>
              <a:t>Diego Zapico Ferreiro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B56ACA2-2D47-42DD-89B2-0F31778549EE}"/>
              </a:ext>
            </a:extLst>
          </p:cNvPr>
          <p:cNvSpPr txBox="1">
            <a:spLocks/>
          </p:cNvSpPr>
          <p:nvPr/>
        </p:nvSpPr>
        <p:spPr>
          <a:xfrm>
            <a:off x="624308" y="2617540"/>
            <a:ext cx="5593929" cy="2060623"/>
          </a:xfrm>
          <a:prstGeom prst="rect">
            <a:avLst/>
          </a:prstGeom>
        </p:spPr>
        <p:txBody>
          <a:bodyPr vert="horz" wrap="square" lIns="169140" tIns="169140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760" indent="-380760" defTabSz="1015359">
              <a:defRPr/>
            </a:pPr>
            <a:r>
              <a:rPr lang="en-US" sz="2589" spc="-112"/>
              <a:t>Cloud Solutions Developer at </a:t>
            </a:r>
            <a:r>
              <a:rPr lang="en-US" sz="2589" spc="-112" err="1"/>
              <a:t>Encamina</a:t>
            </a:r>
            <a:endParaRPr lang="en-US" sz="2589" spc="-112"/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endParaRPr lang="en-US" sz="1663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dzapico@encamina.com</a:t>
            </a:r>
            <a:r>
              <a:rPr lang="en-US" sz="1663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</a:t>
            </a:r>
            <a:r>
              <a:rPr lang="en-US" sz="1662">
                <a:latin typeface="Segoe UI Light" panose="020B0502040204020203" pitchFamily="34" charset="0"/>
                <a:cs typeface="Segoe UI Light" panose="020B0502040204020203" pitchFamily="34" charset="0"/>
              </a:rPr>
              <a:t>@dzapic0 </a:t>
            </a:r>
            <a:r>
              <a:rPr lang="en-US" sz="185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46378" lvl="1" indent="0" defTabSz="1015359">
              <a:buNone/>
              <a:defRPr/>
            </a:pPr>
            <a:endParaRPr lang="en-US" sz="148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01FD8B7E-B200-48B1-8540-BE5FA647CCF3}"/>
              </a:ext>
            </a:extLst>
          </p:cNvPr>
          <p:cNvSpPr txBox="1">
            <a:spLocks/>
          </p:cNvSpPr>
          <p:nvPr/>
        </p:nvSpPr>
        <p:spPr>
          <a:xfrm>
            <a:off x="6632215" y="1973619"/>
            <a:ext cx="3683782" cy="672447"/>
          </a:xfrm>
          <a:prstGeom prst="rect">
            <a:avLst/>
          </a:prstGeom>
        </p:spPr>
        <p:txBody>
          <a:bodyPr vert="horz" lIns="92087" tIns="46044" rIns="92087" bIns="46044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15359">
              <a:buNone/>
              <a:defRPr/>
            </a:pPr>
            <a:r>
              <a:rPr lang="en-US" sz="3264" b="1" spc="-101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Sergio Parra Guerra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A371086-E804-470C-8D47-FDFC7A6DA0B5}"/>
              </a:ext>
            </a:extLst>
          </p:cNvPr>
          <p:cNvSpPr txBox="1">
            <a:spLocks/>
          </p:cNvSpPr>
          <p:nvPr/>
        </p:nvSpPr>
        <p:spPr>
          <a:xfrm>
            <a:off x="6632214" y="2716426"/>
            <a:ext cx="6032375" cy="2214539"/>
          </a:xfrm>
          <a:prstGeom prst="rect">
            <a:avLst/>
          </a:prstGeom>
        </p:spPr>
        <p:txBody>
          <a:bodyPr vert="horz" lIns="92087" tIns="46044" rIns="92087" bIns="46044" rtlCol="0">
            <a:norm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760" indent="-380760" defTabSz="1015359">
              <a:defRPr/>
            </a:pPr>
            <a:r>
              <a:rPr lang="en-US" sz="2589" spc="-101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Software Architect at </a:t>
            </a:r>
            <a:r>
              <a:rPr lang="en-US" sz="2589" spc="-101" err="1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Encamina</a:t>
            </a:r>
            <a:endParaRPr lang="en-US" sz="2589" spc="-101">
              <a:solidFill>
                <a:schemeClr val="tx1">
                  <a:alpha val="99000"/>
                </a:schemeClr>
              </a:solidFill>
              <a:latin typeface="Segoe UI Light" pitchFamily="34" charset="0"/>
            </a:endParaRPr>
          </a:p>
          <a:p>
            <a:pPr marL="0" indent="0" defTabSz="1015359">
              <a:buNone/>
              <a:defRPr/>
            </a:pPr>
            <a:endParaRPr lang="en-US" sz="2589" spc="-101">
              <a:solidFill>
                <a:prstClr val="black">
                  <a:alpha val="99000"/>
                </a:prstClr>
              </a:solidFill>
              <a:latin typeface="Segoe UI Light" pitchFamily="34" charset="0"/>
            </a:endParaRP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sparra@encamina.com</a:t>
            </a:r>
            <a:r>
              <a:rPr lang="en-US" sz="1663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663">
                <a:latin typeface="Segoe UI Light" panose="020B0502040204020203" pitchFamily="34" charset="0"/>
                <a:cs typeface="Segoe UI Light" panose="020B0502040204020203" pitchFamily="34" charset="0"/>
              </a:rPr>
              <a:t>@sparraguerra</a:t>
            </a:r>
            <a:endParaRPr lang="en-US" sz="111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6378" lvl="1" indent="0" defTabSz="1015359">
              <a:buNone/>
              <a:defRPr/>
            </a:pPr>
            <a:endParaRPr lang="en-US" sz="111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380760" indent="-380760" defTabSz="1015359">
              <a:defRPr/>
            </a:pPr>
            <a:endParaRPr lang="en-US" sz="2589">
              <a:solidFill>
                <a:prstClr val="black"/>
              </a:solidFill>
            </a:endParaRPr>
          </a:p>
          <a:p>
            <a:pPr marL="380760" indent="-380760" defTabSz="1015359">
              <a:defRPr/>
            </a:pPr>
            <a:endParaRPr lang="en-US" sz="1480">
              <a:solidFill>
                <a:prstClr val="black"/>
              </a:solidFill>
            </a:endParaRPr>
          </a:p>
        </p:txBody>
      </p:sp>
      <p:pic>
        <p:nvPicPr>
          <p:cNvPr id="23" name="Imagen 21">
            <a:extLst>
              <a:ext uri="{FF2B5EF4-FFF2-40B4-BE49-F238E27FC236}">
                <a16:creationId xmlns:a16="http://schemas.microsoft.com/office/drawing/2014/main" id="{00AB6C26-D1BC-4BCF-8E59-08C4EFDFF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5" y="4039326"/>
            <a:ext cx="458586" cy="372828"/>
          </a:xfrm>
          <a:prstGeom prst="rect">
            <a:avLst/>
          </a:prstGeom>
        </p:spPr>
      </p:pic>
      <p:pic>
        <p:nvPicPr>
          <p:cNvPr id="24" name="Imagen 22">
            <a:extLst>
              <a:ext uri="{FF2B5EF4-FFF2-40B4-BE49-F238E27FC236}">
                <a16:creationId xmlns:a16="http://schemas.microsoft.com/office/drawing/2014/main" id="{56504BA3-B26C-41C7-80D6-10548B21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3" y="4061383"/>
            <a:ext cx="458586" cy="372828"/>
          </a:xfrm>
          <a:prstGeom prst="rect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56E35146-2678-4C9B-BBE8-3123D0FFF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80" y="5004533"/>
            <a:ext cx="2165802" cy="1070869"/>
          </a:xfrm>
          <a:prstGeom prst="rect">
            <a:avLst/>
          </a:prstGeom>
        </p:spPr>
      </p:pic>
      <p:pic>
        <p:nvPicPr>
          <p:cNvPr id="26" name="Marcador de posición de imagen 7">
            <a:extLst>
              <a:ext uri="{FF2B5EF4-FFF2-40B4-BE49-F238E27FC236}">
                <a16:creationId xmlns:a16="http://schemas.microsoft.com/office/drawing/2014/main" id="{F95BD1BC-659B-4853-B5DD-E84375DD8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50511">
            <a:off x="10506130" y="964951"/>
            <a:ext cx="1417317" cy="1409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EAD40890-D677-43C4-87D4-6C9388E3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413800">
            <a:off x="4555371" y="847564"/>
            <a:ext cx="1607936" cy="16079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Imagen 2">
            <a:extLst>
              <a:ext uri="{FF2B5EF4-FFF2-40B4-BE49-F238E27FC236}">
                <a16:creationId xmlns:a16="http://schemas.microsoft.com/office/drawing/2014/main" id="{E356E785-34ED-4906-A061-59DAD8CD7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928" y="4678163"/>
            <a:ext cx="2922473" cy="11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charlas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" y="1195523"/>
            <a:ext cx="7612912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/>
              <a:t>Detección en tiempo real: </a:t>
            </a:r>
            <a:r>
              <a:rPr lang="es-ES" sz="2000" b="1" dirty="0" err="1"/>
              <a:t>Computer</a:t>
            </a:r>
            <a:r>
              <a:rPr lang="es-ES" sz="2000" b="1" dirty="0"/>
              <a:t> </a:t>
            </a:r>
            <a:r>
              <a:rPr lang="es-ES" sz="2000" b="1" dirty="0" err="1"/>
              <a:t>vision</a:t>
            </a:r>
            <a:r>
              <a:rPr lang="es-ES" sz="2000" b="1" dirty="0"/>
              <a:t> y </a:t>
            </a:r>
            <a:r>
              <a:rPr lang="es-ES" sz="2000" b="1" dirty="0" err="1"/>
              <a:t>Custom</a:t>
            </a:r>
            <a:r>
              <a:rPr lang="es-ES" sz="2000" b="1" dirty="0"/>
              <a:t> visión –             Sergio González</a:t>
            </a:r>
          </a:p>
          <a:p>
            <a:endParaRPr lang="es-ES" sz="2000" b="1" dirty="0"/>
          </a:p>
          <a:p>
            <a:r>
              <a:rPr lang="es-ES" sz="2000" b="1" dirty="0" err="1"/>
              <a:t>Connected</a:t>
            </a:r>
            <a:r>
              <a:rPr lang="es-ES" sz="2000" b="1" dirty="0"/>
              <a:t> Spaces con Azure </a:t>
            </a:r>
            <a:r>
              <a:rPr lang="es-ES" sz="2000" b="1" dirty="0" err="1"/>
              <a:t>Percept</a:t>
            </a:r>
            <a:r>
              <a:rPr lang="es-ES" sz="2000" b="1" dirty="0"/>
              <a:t>, conectado con </a:t>
            </a:r>
            <a:r>
              <a:rPr lang="es-ES" sz="2000" b="1" dirty="0" err="1"/>
              <a:t>Power</a:t>
            </a:r>
            <a:r>
              <a:rPr lang="es-ES" sz="2000" b="1" dirty="0"/>
              <a:t> </a:t>
            </a:r>
            <a:r>
              <a:rPr lang="es-ES" sz="2000" b="1" dirty="0" err="1"/>
              <a:t>Platform</a:t>
            </a:r>
            <a:r>
              <a:rPr lang="es-ES" sz="2000" b="1" dirty="0"/>
              <a:t> – Toni Granell y  Mario López</a:t>
            </a:r>
          </a:p>
          <a:p>
            <a:endParaRPr lang="es-ES" sz="2000" b="1" dirty="0"/>
          </a:p>
          <a:p>
            <a:r>
              <a:rPr lang="es-ES" sz="2000" b="1" dirty="0"/>
              <a:t>Panel de control en tiempo real de un dispositivo mediante Azure </a:t>
            </a:r>
            <a:r>
              <a:rPr lang="es-ES" sz="2000" b="1" dirty="0" err="1"/>
              <a:t>IoT</a:t>
            </a:r>
            <a:r>
              <a:rPr lang="es-ES" sz="2000" b="1" dirty="0"/>
              <a:t> Hub – Laia </a:t>
            </a:r>
            <a:r>
              <a:rPr lang="es-ES" sz="2000" b="1" dirty="0" err="1"/>
              <a:t>Icardo</a:t>
            </a:r>
            <a:r>
              <a:rPr lang="es-ES" sz="2000" b="1" dirty="0"/>
              <a:t> y Miguel Ángel Fuertes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95693" y="1195523"/>
            <a:ext cx="7793665" cy="52488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hlinkClick r:id="rId3"/>
              </a:rPr>
              <a:t>Azure Percept - First Look - Microsoft Tech Community</a:t>
            </a:r>
            <a:br>
              <a:rPr lang="en-US" sz="2000" dirty="0"/>
            </a:br>
            <a:endParaRPr lang="en-US" sz="2000" dirty="0"/>
          </a:p>
          <a:p>
            <a:r>
              <a:rPr lang="es-ES" sz="2000" dirty="0">
                <a:hlinkClick r:id="rId4"/>
              </a:rPr>
              <a:t>Documentación de Azure </a:t>
            </a:r>
            <a:r>
              <a:rPr lang="es-ES" sz="2000" dirty="0" err="1">
                <a:hlinkClick r:id="rId4"/>
              </a:rPr>
              <a:t>Percept</a:t>
            </a:r>
            <a:r>
              <a:rPr lang="es-ES" sz="2000" dirty="0">
                <a:hlinkClick r:id="rId4"/>
              </a:rPr>
              <a:t> | Microsoft </a:t>
            </a:r>
            <a:r>
              <a:rPr lang="es-ES" sz="2000" dirty="0" err="1">
                <a:hlinkClick r:id="rId4"/>
              </a:rPr>
              <a:t>Docs</a:t>
            </a:r>
            <a:endParaRPr lang="es-ES" sz="2000" dirty="0"/>
          </a:p>
          <a:p>
            <a:endParaRPr lang="en-US" sz="2000" dirty="0">
              <a:hlinkClick r:id="" action="ppaction://noaction"/>
            </a:endParaRPr>
          </a:p>
          <a:p>
            <a:r>
              <a:rPr lang="en-US" sz="2000" dirty="0">
                <a:hlinkClick r:id="" action="ppaction://noaction"/>
              </a:rPr>
              <a:t>Azure Percept and beyond: How certification makes building IoT solutions easier - Microsoft Tech Community</a:t>
            </a:r>
            <a:endParaRPr lang="en-US" sz="2000" dirty="0"/>
          </a:p>
          <a:p>
            <a:endParaRPr lang="en-US" sz="2000" dirty="0">
              <a:hlinkClick r:id="" action="ppaction://noaction"/>
            </a:endParaRPr>
          </a:p>
          <a:p>
            <a:r>
              <a:rPr lang="en-US" sz="2000" dirty="0">
                <a:hlinkClick r:id="" action="ppaction://noaction"/>
              </a:rPr>
              <a:t>GitHub - </a:t>
            </a:r>
            <a:r>
              <a:rPr lang="en-US" sz="2000" dirty="0" err="1">
                <a:hlinkClick r:id="rId5"/>
              </a:rPr>
              <a:t>microsoft</a:t>
            </a:r>
            <a:r>
              <a:rPr lang="en-US" sz="2000" dirty="0">
                <a:hlinkClick r:id="rId5"/>
              </a:rPr>
              <a:t>/azure-percept-advanced-development: Azure Percept DK advanced topics</a:t>
            </a:r>
            <a:endParaRPr lang="en-US" sz="2000" dirty="0"/>
          </a:p>
          <a:p>
            <a:endParaRPr lang="en-US" sz="2000" dirty="0"/>
          </a:p>
          <a:p>
            <a:r>
              <a:rPr lang="es-ES" sz="2000" dirty="0">
                <a:hlinkClick r:id="rId6"/>
              </a:rPr>
              <a:t>Azure-</a:t>
            </a:r>
            <a:r>
              <a:rPr lang="es-ES" sz="2000" dirty="0" err="1">
                <a:hlinkClick r:id="rId6"/>
              </a:rPr>
              <a:t>Percept</a:t>
            </a:r>
            <a:r>
              <a:rPr lang="es-ES" sz="2000" dirty="0">
                <a:hlinkClick r:id="rId6"/>
              </a:rPr>
              <a:t>-</a:t>
            </a:r>
            <a:r>
              <a:rPr lang="es-ES" sz="2000" dirty="0" err="1">
                <a:hlinkClick r:id="rId6"/>
              </a:rPr>
              <a:t>Devkit</a:t>
            </a:r>
            <a:r>
              <a:rPr lang="es-ES" sz="2000" dirty="0">
                <a:hlinkClick r:id="rId6"/>
              </a:rPr>
              <a:t>-Private-</a:t>
            </a:r>
            <a:r>
              <a:rPr lang="es-ES" sz="2000" dirty="0" err="1">
                <a:hlinkClick r:id="rId6"/>
              </a:rPr>
              <a:t>Preview</a:t>
            </a:r>
            <a:r>
              <a:rPr lang="es-ES" sz="2000" dirty="0">
                <a:hlinkClick r:id="rId6"/>
              </a:rPr>
              <a:t>/</a:t>
            </a:r>
            <a:r>
              <a:rPr lang="es-ES" sz="2000" dirty="0" err="1">
                <a:hlinkClick r:id="rId6"/>
              </a:rPr>
              <a:t>tools</a:t>
            </a:r>
            <a:r>
              <a:rPr lang="es-ES" sz="2000" dirty="0">
                <a:hlinkClick r:id="rId6"/>
              </a:rPr>
              <a:t> at </a:t>
            </a:r>
            <a:r>
              <a:rPr lang="es-ES" sz="2000" dirty="0" err="1">
                <a:hlinkClick r:id="rId6"/>
              </a:rPr>
              <a:t>main</a:t>
            </a:r>
            <a:r>
              <a:rPr lang="es-ES" sz="2000" dirty="0">
                <a:hlinkClick r:id="rId6"/>
              </a:rPr>
              <a:t> · </a:t>
            </a:r>
            <a:r>
              <a:rPr lang="es-ES" sz="2000" dirty="0" err="1">
                <a:hlinkClick r:id="rId6"/>
              </a:rPr>
              <a:t>microsoft</a:t>
            </a:r>
            <a:r>
              <a:rPr lang="es-ES" sz="2000" dirty="0">
                <a:hlinkClick r:id="rId6"/>
              </a:rPr>
              <a:t>/Azure-</a:t>
            </a:r>
            <a:r>
              <a:rPr lang="es-ES" sz="2000" dirty="0" err="1">
                <a:hlinkClick r:id="rId6"/>
              </a:rPr>
              <a:t>Percept</a:t>
            </a:r>
            <a:r>
              <a:rPr lang="es-ES" sz="2000" dirty="0">
                <a:hlinkClick r:id="rId6"/>
              </a:rPr>
              <a:t>-</a:t>
            </a:r>
            <a:r>
              <a:rPr lang="es-ES" sz="2000" dirty="0" err="1">
                <a:hlinkClick r:id="rId6"/>
              </a:rPr>
              <a:t>Devkit</a:t>
            </a:r>
            <a:r>
              <a:rPr lang="es-ES" sz="2000" dirty="0">
                <a:hlinkClick r:id="rId6"/>
              </a:rPr>
              <a:t>-Private-</a:t>
            </a:r>
            <a:r>
              <a:rPr lang="es-ES" sz="2000" dirty="0" err="1">
                <a:hlinkClick r:id="rId6"/>
              </a:rPr>
              <a:t>Preview</a:t>
            </a:r>
            <a:r>
              <a:rPr lang="es-ES" sz="2000" dirty="0">
                <a:hlinkClick r:id="rId6"/>
              </a:rPr>
              <a:t> · GitHub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>
                <a:hlinkClick r:id="rId7"/>
              </a:rPr>
              <a:t>https://marketplace.visualstudio.com/items?itemName=vsc-iot.vs17iotedgetools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https://pypi.org/project/iotedgehubdev/</a:t>
            </a:r>
          </a:p>
          <a:p>
            <a:pPr algn="just"/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66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BDB5680-3278-078F-57D4-4B930D25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97"/>
            <a:ext cx="12192000" cy="67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86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40" y="1475489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Azure </a:t>
            </a:r>
            <a:r>
              <a:rPr lang="es-ES" sz="2400" dirty="0" err="1">
                <a:latin typeface="+mn-lt"/>
              </a:rPr>
              <a:t>Percept</a:t>
            </a:r>
            <a:r>
              <a:rPr lang="es-ES" sz="2400" dirty="0">
                <a:latin typeface="+mn-lt"/>
              </a:rPr>
              <a:t> DK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286648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B2DBA-7213-CD73-DA94-FE5EBB85A37E}"/>
              </a:ext>
            </a:extLst>
          </p:cNvPr>
          <p:cNvSpPr txBox="1"/>
          <p:nvPr/>
        </p:nvSpPr>
        <p:spPr>
          <a:xfrm>
            <a:off x="1388139" y="2361815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Azure </a:t>
            </a:r>
            <a:r>
              <a:rPr lang="es-ES" sz="2400" dirty="0" err="1">
                <a:latin typeface="+mn-lt"/>
              </a:rPr>
              <a:t>Percept</a:t>
            </a:r>
            <a:r>
              <a:rPr lang="es-ES" sz="2400" dirty="0">
                <a:latin typeface="+mn-lt"/>
              </a:rPr>
              <a:t> Studio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172974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248141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Azure </a:t>
            </a:r>
            <a:r>
              <a:rPr lang="es-ES" sz="2400" dirty="0" err="1">
                <a:latin typeface="+mn-lt"/>
              </a:rPr>
              <a:t>IoT</a:t>
            </a:r>
            <a:r>
              <a:rPr lang="es-ES" sz="2400" dirty="0">
                <a:latin typeface="+mn-lt"/>
              </a:rPr>
              <a:t> Hub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059300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4134467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Demos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D62AFA64-6546-A2C5-BFE8-E7CB6F19DD20}"/>
              </a:ext>
            </a:extLst>
          </p:cNvPr>
          <p:cNvSpPr/>
          <p:nvPr/>
        </p:nvSpPr>
        <p:spPr>
          <a:xfrm>
            <a:off x="547433" y="4945626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B2CE8-C4E3-7FC7-A70D-D97B4627D4E5}"/>
              </a:ext>
            </a:extLst>
          </p:cNvPr>
          <p:cNvSpPr txBox="1"/>
          <p:nvPr/>
        </p:nvSpPr>
        <p:spPr>
          <a:xfrm>
            <a:off x="1388140" y="5020793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Curiosidades</a:t>
            </a: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 las imágenes de origen">
            <a:extLst>
              <a:ext uri="{FF2B5EF4-FFF2-40B4-BE49-F238E27FC236}">
                <a16:creationId xmlns:a16="http://schemas.microsoft.com/office/drawing/2014/main" id="{79C8070D-9538-3DEE-82B1-61798F338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125"/>
            <a:ext cx="11144250" cy="626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r las imágenes de origen">
            <a:extLst>
              <a:ext uri="{FF2B5EF4-FFF2-40B4-BE49-F238E27FC236}">
                <a16:creationId xmlns:a16="http://schemas.microsoft.com/office/drawing/2014/main" id="{8EE5E02D-8CD1-CC52-4FFE-CC7FD7AD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215"/>
            <a:ext cx="11458575" cy="43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2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 las imágenes de origen">
            <a:extLst>
              <a:ext uri="{FF2B5EF4-FFF2-40B4-BE49-F238E27FC236}">
                <a16:creationId xmlns:a16="http://schemas.microsoft.com/office/drawing/2014/main" id="{ECC94FF8-4F3F-FCA3-9305-2ADFF749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403"/>
            <a:ext cx="11026769" cy="62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4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2022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3B93628-48B5-CD6C-0675-C930B4A0CBB4}"/>
              </a:ext>
            </a:extLst>
          </p:cNvPr>
          <p:cNvSpPr txBox="1">
            <a:spLocks/>
          </p:cNvSpPr>
          <p:nvPr/>
        </p:nvSpPr>
        <p:spPr>
          <a:xfrm>
            <a:off x="532189" y="2084363"/>
            <a:ext cx="6611561" cy="213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Azure</a:t>
            </a:r>
            <a:r>
              <a:rPr lang="es-ES" dirty="0"/>
              <a:t> </a:t>
            </a:r>
            <a:r>
              <a:rPr lang="es-ES" sz="4000" b="1" dirty="0" err="1">
                <a:solidFill>
                  <a:schemeClr val="bg1"/>
                </a:solidFill>
              </a:rPr>
              <a:t>Percept</a:t>
            </a:r>
            <a:r>
              <a:rPr lang="es-ES" dirty="0"/>
              <a:t> </a:t>
            </a:r>
            <a:r>
              <a:rPr lang="es-ES" sz="4000" b="1" dirty="0">
                <a:solidFill>
                  <a:schemeClr val="bg1"/>
                </a:solidFill>
              </a:rPr>
              <a:t>DK</a:t>
            </a:r>
          </a:p>
        </p:txBody>
      </p:sp>
    </p:spTree>
    <p:extLst>
      <p:ext uri="{BB962C8B-B14F-4D97-AF65-F5344CB8AC3E}">
        <p14:creationId xmlns:p14="http://schemas.microsoft.com/office/powerpoint/2010/main" val="364668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8B501-ED49-BF44-1913-D657752B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74AAA-50A8-CA07-213E-150927F4E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AI models supported by Azure Percept DK">
            <a:extLst>
              <a:ext uri="{FF2B5EF4-FFF2-40B4-BE49-F238E27FC236}">
                <a16:creationId xmlns:a16="http://schemas.microsoft.com/office/drawing/2014/main" id="{5EC047C5-B5F9-1069-5F3F-234924B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24" y="1004412"/>
            <a:ext cx="12393508" cy="51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927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607</Words>
  <Application>Microsoft Office PowerPoint</Application>
  <PresentationFormat>Widescreen</PresentationFormat>
  <Paragraphs>123</Paragraphs>
  <Slides>23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Segoe UI</vt:lpstr>
      <vt:lpstr>Segoe UI Light</vt:lpstr>
      <vt:lpstr>Trebuchet MS</vt:lpstr>
      <vt:lpstr>Tema de Office</vt:lpstr>
      <vt:lpstr>IIoT Full-Stack</vt:lpstr>
      <vt:lpstr>Nosotros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example</vt:lpstr>
      <vt:lpstr>Otras charlas</vt:lpstr>
      <vt:lpstr>Bibliografía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Sergio Parra Guerra</cp:lastModifiedBy>
  <cp:revision>24</cp:revision>
  <dcterms:created xsi:type="dcterms:W3CDTF">2018-11-16T16:29:33Z</dcterms:created>
  <dcterms:modified xsi:type="dcterms:W3CDTF">2022-09-17T12:21:10Z</dcterms:modified>
</cp:coreProperties>
</file>